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269" r:id="rId3"/>
    <p:sldId id="317" r:id="rId4"/>
    <p:sldId id="286" r:id="rId5"/>
    <p:sldId id="320" r:id="rId6"/>
    <p:sldId id="321" r:id="rId7"/>
  </p:sldIdLst>
  <p:sldSz cx="12192000" cy="6858000"/>
  <p:notesSz cx="6858000" cy="9144000"/>
  <p:custDataLst>
    <p:tags r:id="rId1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3C3C"/>
    <a:srgbClr val="8C8C8C"/>
    <a:srgbClr val="ED1C24"/>
    <a:srgbClr val="B4B4B4"/>
    <a:srgbClr val="646464"/>
    <a:srgbClr val="C8C8C8"/>
    <a:srgbClr val="88F1E5"/>
    <a:srgbClr val="88D8E5"/>
    <a:srgbClr val="88E4E5"/>
    <a:srgbClr val="21BC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96" d="100"/>
          <a:sy n="96" d="100"/>
        </p:scale>
        <p:origin x="612" y="52"/>
      </p:cViewPr>
      <p:guideLst>
        <p:guide orient="horz" pos="2210"/>
        <p:guide pos="38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2" Type="http://schemas.openxmlformats.org/officeDocument/2006/relationships/tags" Target="tags/tag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jpeg>
</file>

<file path=ppt/media/image14.jpeg>
</file>

<file path=ppt/media/image15.jpeg>
</file>

<file path=ppt/media/image16.png>
</file>

<file path=ppt/media/image17.jpeg>
</file>

<file path=ppt/media/image18.png>
</file>

<file path=ppt/media/image2.jpe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024378-00D7-45FF-AB87-4712D912B90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8BC4DB-98FB-4A90-8BBF-47B6EA0017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l="-1000" t="-4000" b="-4000"/>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5720764" y="2699657"/>
            <a:ext cx="6415314" cy="1147536"/>
          </a:xfrm>
          <a:solidFill>
            <a:schemeClr val="bg1"/>
          </a:solidFill>
          <a:effectLst>
            <a:outerShdw blurRad="50800" dist="63500" dir="5400000" algn="t" rotWithShape="0">
              <a:prstClr val="black"/>
            </a:outerShdw>
          </a:effectLst>
          <a:scene3d>
            <a:camera prst="orthographicFront"/>
            <a:lightRig rig="threePt" dir="t"/>
          </a:scene3d>
          <a:sp3d>
            <a:bevelT/>
          </a:sp3d>
        </p:spPr>
        <p:txBody>
          <a:bodyPr anchor="ctr">
            <a:noAutofit/>
          </a:bodyPr>
          <a:lstStyle>
            <a:lvl1pPr algn="l">
              <a:defRPr sz="5400"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3" name="副标题 2"/>
          <p:cNvSpPr>
            <a:spLocks noGrp="1"/>
          </p:cNvSpPr>
          <p:nvPr>
            <p:ph type="subTitle" idx="1"/>
          </p:nvPr>
        </p:nvSpPr>
        <p:spPr>
          <a:xfrm>
            <a:off x="6359392" y="4056743"/>
            <a:ext cx="5776685" cy="508000"/>
          </a:xfrm>
          <a:solidFill>
            <a:schemeClr val="bg1"/>
          </a:solidFill>
          <a:effectLst>
            <a:outerShdw blurRad="50800" dist="63500" dir="5400000" algn="t" rotWithShape="0">
              <a:prstClr val="black"/>
            </a:outerShdw>
          </a:effectLst>
          <a:scene3d>
            <a:camera prst="orthographicFront"/>
            <a:lightRig rig="threePt" dir="t"/>
          </a:scene3d>
          <a:sp3d>
            <a:bevelT/>
          </a:sp3d>
        </p:spPr>
        <p:txBody>
          <a:bodyPr anchor="ctr">
            <a:normAutofit/>
          </a:bodyPr>
          <a:lstStyle>
            <a:lvl1pPr marL="0" indent="0" algn="l">
              <a:buNone/>
              <a:defRPr sz="2800">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仅标题">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4"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结束页">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3" name="文本占位符 2"/>
          <p:cNvSpPr>
            <a:spLocks noGrp="1"/>
          </p:cNvSpPr>
          <p:nvPr>
            <p:ph type="body" sz="quarter" idx="10" hasCustomPrompt="1"/>
          </p:nvPr>
        </p:nvSpPr>
        <p:spPr>
          <a:xfrm>
            <a:off x="3474867" y="2872569"/>
            <a:ext cx="5260975" cy="1311128"/>
          </a:xfrm>
        </p:spPr>
        <p:txBody>
          <a:bodyPr anchor="ctr">
            <a:spAutoFit/>
          </a:bodyPr>
          <a:lstStyle>
            <a:lvl1pPr marL="0" indent="0" algn="ctr">
              <a:buNone/>
              <a:defRPr sz="8800" b="1">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en-US" altLang="zh-CN" dirty="0"/>
              <a:t>THANKS</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5" name="内容占位符 2"/>
          <p:cNvSpPr>
            <a:spLocks noGrp="1"/>
          </p:cNvSpPr>
          <p:nvPr>
            <p:ph idx="10"/>
          </p:nvPr>
        </p:nvSpPr>
        <p:spPr>
          <a:xfrm>
            <a:off x="1785032" y="1582057"/>
            <a:ext cx="8632143" cy="481874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1785032" y="1287277"/>
            <a:ext cx="8607198" cy="424732"/>
          </a:xfrm>
        </p:spPr>
        <p:txBody>
          <a:bodyPr wrap="square">
            <a:spAutoFit/>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5"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8" name="内容占位符 2"/>
          <p:cNvSpPr>
            <a:spLocks noGrp="1"/>
          </p:cNvSpPr>
          <p:nvPr>
            <p:ph idx="10"/>
          </p:nvPr>
        </p:nvSpPr>
        <p:spPr>
          <a:xfrm>
            <a:off x="1785032" y="1407886"/>
            <a:ext cx="4151087" cy="4992915"/>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0" name="内容占位符 2"/>
          <p:cNvSpPr>
            <a:spLocks noGrp="1"/>
          </p:cNvSpPr>
          <p:nvPr>
            <p:ph idx="11"/>
          </p:nvPr>
        </p:nvSpPr>
        <p:spPr>
          <a:xfrm>
            <a:off x="6241143" y="1407886"/>
            <a:ext cx="4151087" cy="4992915"/>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1792858" y="1267384"/>
            <a:ext cx="4190400" cy="427634"/>
          </a:xfrm>
        </p:spPr>
        <p:txBody>
          <a:bodyPr anchor="b"/>
          <a:lstStyle>
            <a:lvl1pPr marL="0" indent="0">
              <a:buNone/>
              <a:defRPr sz="24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5" name="文本占位符 4"/>
          <p:cNvSpPr>
            <a:spLocks noGrp="1"/>
          </p:cNvSpPr>
          <p:nvPr>
            <p:ph type="body" sz="quarter" idx="3"/>
          </p:nvPr>
        </p:nvSpPr>
        <p:spPr>
          <a:xfrm>
            <a:off x="6201830" y="1267384"/>
            <a:ext cx="4190400" cy="427634"/>
          </a:xfrm>
        </p:spPr>
        <p:txBody>
          <a:bodyPr anchor="b"/>
          <a:lstStyle>
            <a:lvl1pPr marL="0" indent="0">
              <a:buNone/>
              <a:defRPr sz="24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8"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9" name="内容占位符 2"/>
          <p:cNvSpPr>
            <a:spLocks noGrp="1"/>
          </p:cNvSpPr>
          <p:nvPr>
            <p:ph idx="10"/>
          </p:nvPr>
        </p:nvSpPr>
        <p:spPr>
          <a:xfrm>
            <a:off x="1785032" y="1792507"/>
            <a:ext cx="4198226" cy="460829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0" name="内容占位符 2"/>
          <p:cNvSpPr>
            <a:spLocks noGrp="1"/>
          </p:cNvSpPr>
          <p:nvPr>
            <p:ph idx="11"/>
          </p:nvPr>
        </p:nvSpPr>
        <p:spPr>
          <a:xfrm>
            <a:off x="6201831" y="1792507"/>
            <a:ext cx="4190399" cy="4608294"/>
          </a:xfrm>
        </p:spPr>
        <p:txBody>
          <a:bodyPr/>
          <a:lstStyle>
            <a:lvl1pPr marL="228600" indent="-228600">
              <a:buSzPct val="120000"/>
              <a:buFontTx/>
              <a:buBlip>
                <a:blip r:embed="rId3"/>
              </a:buBlip>
              <a:defRPr sz="26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a:solidFill>
                  <a:schemeClr val="tx1">
                    <a:lumMod val="85000"/>
                    <a:lumOff val="15000"/>
                  </a:schemeClr>
                </a:solidFill>
                <a:latin typeface="微软雅黑" panose="020B0503020204020204" pitchFamily="34" charset="-122"/>
                <a:ea typeface="微软雅黑" panose="020B0503020204020204" pitchFamily="34" charset="-122"/>
              </a:defRPr>
            </a:lvl4pPr>
            <a:lvl5pPr>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三栏内容">
    <p:bg>
      <p:bgPr>
        <a:blipFill dpi="0" rotWithShape="1">
          <a:blip r:embed="rId2">
            <a:lum/>
          </a:blip>
          <a:srcRect/>
          <a:stretch>
            <a:fillRect l="-1000" t="-5000" b="-5000"/>
          </a:stretch>
        </a:blipFill>
        <a:effectLst/>
      </p:bgPr>
    </p:bg>
    <p:spTree>
      <p:nvGrpSpPr>
        <p:cNvPr id="1" name=""/>
        <p:cNvGrpSpPr/>
        <p:nvPr/>
      </p:nvGrpSpPr>
      <p:grpSpPr>
        <a:xfrm>
          <a:off x="0" y="0"/>
          <a:ext cx="0" cy="0"/>
          <a:chOff x="0" y="0"/>
          <a:chExt cx="0" cy="0"/>
        </a:xfrm>
      </p:grpSpPr>
      <p:sp>
        <p:nvSpPr>
          <p:cNvPr id="8" name="文本占位符 2"/>
          <p:cNvSpPr>
            <a:spLocks noGrp="1"/>
          </p:cNvSpPr>
          <p:nvPr>
            <p:ph type="body" idx="1" hasCustomPrompt="1"/>
          </p:nvPr>
        </p:nvSpPr>
        <p:spPr>
          <a:xfrm>
            <a:off x="1791269" y="1307618"/>
            <a:ext cx="2799871"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endParaRPr lang="zh-CN" altLang="en-US" dirty="0"/>
          </a:p>
        </p:txBody>
      </p:sp>
      <p:sp>
        <p:nvSpPr>
          <p:cNvPr id="9" name="文本占位符 4"/>
          <p:cNvSpPr>
            <a:spLocks noGrp="1"/>
          </p:cNvSpPr>
          <p:nvPr>
            <p:ph type="body" sz="quarter" idx="3" hasCustomPrompt="1"/>
          </p:nvPr>
        </p:nvSpPr>
        <p:spPr>
          <a:xfrm>
            <a:off x="4693110" y="1307618"/>
            <a:ext cx="2798575"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endParaRPr lang="zh-CN" altLang="en-US" dirty="0"/>
          </a:p>
        </p:txBody>
      </p:sp>
      <p:sp>
        <p:nvSpPr>
          <p:cNvPr id="10" name="文本占位符 4"/>
          <p:cNvSpPr>
            <a:spLocks noGrp="1"/>
          </p:cNvSpPr>
          <p:nvPr>
            <p:ph type="body" sz="quarter" idx="10" hasCustomPrompt="1"/>
          </p:nvPr>
        </p:nvSpPr>
        <p:spPr>
          <a:xfrm>
            <a:off x="7593655" y="1307618"/>
            <a:ext cx="2798575" cy="347165"/>
          </a:xfrm>
        </p:spPr>
        <p:txBody>
          <a:bodyPr anchor="b"/>
          <a:lstStyle>
            <a:lvl1pPr marL="0" indent="0">
              <a:buNone/>
              <a:defRPr sz="2000" b="1">
                <a:solidFill>
                  <a:schemeClr val="tx1">
                    <a:lumMod val="85000"/>
                    <a:lumOff val="1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单击此处编辑文本样式</a:t>
            </a:r>
            <a:endParaRPr lang="zh-CN" altLang="en-US" dirty="0"/>
          </a:p>
        </p:txBody>
      </p:sp>
      <p:sp>
        <p:nvSpPr>
          <p:cNvPr id="14" name="标题 1"/>
          <p:cNvSpPr>
            <a:spLocks noGrp="1"/>
          </p:cNvSpPr>
          <p:nvPr>
            <p:ph type="title"/>
          </p:nvPr>
        </p:nvSpPr>
        <p:spPr>
          <a:xfrm>
            <a:off x="1785032" y="377895"/>
            <a:ext cx="86071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
        <p:nvSpPr>
          <p:cNvPr id="15" name="内容占位符 2"/>
          <p:cNvSpPr>
            <a:spLocks noGrp="1"/>
          </p:cNvSpPr>
          <p:nvPr>
            <p:ph idx="11"/>
          </p:nvPr>
        </p:nvSpPr>
        <p:spPr>
          <a:xfrm>
            <a:off x="1785032" y="1792507"/>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6" name="内容占位符 2"/>
          <p:cNvSpPr>
            <a:spLocks noGrp="1"/>
          </p:cNvSpPr>
          <p:nvPr>
            <p:ph idx="12"/>
          </p:nvPr>
        </p:nvSpPr>
        <p:spPr>
          <a:xfrm>
            <a:off x="4685577" y="1792507"/>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18" name="内容占位符 2"/>
          <p:cNvSpPr>
            <a:spLocks noGrp="1"/>
          </p:cNvSpPr>
          <p:nvPr>
            <p:ph idx="13"/>
          </p:nvPr>
        </p:nvSpPr>
        <p:spPr>
          <a:xfrm>
            <a:off x="7586122" y="1792506"/>
            <a:ext cx="2806108" cy="4608294"/>
          </a:xfrm>
        </p:spPr>
        <p:txBody>
          <a:bodyPr>
            <a:normAutofit/>
          </a:bodyPr>
          <a:lstStyle>
            <a:lvl1pPr marL="228600" indent="-228600">
              <a:buSzPct val="120000"/>
              <a:buFontTx/>
              <a:buBlip>
                <a:blip r:embed="rId3"/>
              </a:buBlip>
              <a:defRPr sz="2000">
                <a:solidFill>
                  <a:schemeClr val="tx1">
                    <a:lumMod val="85000"/>
                    <a:lumOff val="15000"/>
                  </a:schemeClr>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tx1">
                    <a:lumMod val="85000"/>
                    <a:lumOff val="15000"/>
                  </a:schemeClr>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tx1">
                    <a:lumMod val="85000"/>
                    <a:lumOff val="15000"/>
                  </a:schemeClr>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4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一张图片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6" name="内容占位符 2"/>
          <p:cNvSpPr>
            <a:spLocks noGrp="1"/>
          </p:cNvSpPr>
          <p:nvPr>
            <p:ph idx="17"/>
          </p:nvPr>
        </p:nvSpPr>
        <p:spPr>
          <a:xfrm>
            <a:off x="6096001" y="2046512"/>
            <a:ext cx="4978400" cy="3236687"/>
          </a:xfrm>
          <a:solidFill>
            <a:srgbClr val="3C3C3C"/>
          </a:solidFill>
          <a:ln w="63500">
            <a:noFill/>
            <a:miter lim="800000"/>
          </a:ln>
          <a:effectLst>
            <a:outerShdw blurRad="50800" dist="38100" dir="5400000" algn="t"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8" name="图片占位符 7"/>
          <p:cNvSpPr>
            <a:spLocks noGrp="1"/>
          </p:cNvSpPr>
          <p:nvPr>
            <p:ph type="pic" sz="quarter" idx="10" hasCustomPrompt="1"/>
          </p:nvPr>
        </p:nvSpPr>
        <p:spPr>
          <a:xfrm>
            <a:off x="1129553" y="2046512"/>
            <a:ext cx="4966447" cy="3236687"/>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7" name="标题 1"/>
          <p:cNvSpPr>
            <a:spLocks noGrp="1"/>
          </p:cNvSpPr>
          <p:nvPr>
            <p:ph type="title"/>
          </p:nvPr>
        </p:nvSpPr>
        <p:spPr>
          <a:xfrm>
            <a:off x="1129553" y="377895"/>
            <a:ext cx="9944847"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两张图片和内容">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11" name="图片占位符 7"/>
          <p:cNvSpPr>
            <a:spLocks noGrp="1"/>
          </p:cNvSpPr>
          <p:nvPr>
            <p:ph type="pic" sz="quarter" idx="15" hasCustomPrompt="1"/>
          </p:nvPr>
        </p:nvSpPr>
        <p:spPr>
          <a:xfrm>
            <a:off x="1404602" y="1291771"/>
            <a:ext cx="4552947" cy="31680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3" name="图片占位符 7"/>
          <p:cNvSpPr>
            <a:spLocks noGrp="1"/>
          </p:cNvSpPr>
          <p:nvPr>
            <p:ph type="pic" sz="quarter" idx="16" hasCustomPrompt="1"/>
          </p:nvPr>
        </p:nvSpPr>
        <p:spPr>
          <a:xfrm>
            <a:off x="6229353" y="1291771"/>
            <a:ext cx="4552947" cy="31680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7" name="内容占位符 2"/>
          <p:cNvSpPr>
            <a:spLocks noGrp="1"/>
          </p:cNvSpPr>
          <p:nvPr>
            <p:ph idx="17"/>
          </p:nvPr>
        </p:nvSpPr>
        <p:spPr>
          <a:xfrm>
            <a:off x="1404602" y="4459802"/>
            <a:ext cx="4552947"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2" name="内容占位符 2"/>
          <p:cNvSpPr>
            <a:spLocks noGrp="1"/>
          </p:cNvSpPr>
          <p:nvPr>
            <p:ph idx="18"/>
          </p:nvPr>
        </p:nvSpPr>
        <p:spPr>
          <a:xfrm>
            <a:off x="6229353" y="4459802"/>
            <a:ext cx="4552947"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7" name="标题 1"/>
          <p:cNvSpPr>
            <a:spLocks noGrp="1"/>
          </p:cNvSpPr>
          <p:nvPr>
            <p:ph type="title"/>
          </p:nvPr>
        </p:nvSpPr>
        <p:spPr>
          <a:xfrm>
            <a:off x="1404602" y="377895"/>
            <a:ext cx="9377698"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三张图片和内容">
    <p:bg>
      <p:bgPr>
        <a:blipFill dpi="0" rotWithShape="1">
          <a:blip r:embed="rId2">
            <a:lum/>
          </a:blip>
          <a:srcRect/>
          <a:stretch>
            <a:fillRect l="-1000" t="-5000" b="-5000"/>
          </a:stretch>
        </a:blipFill>
        <a:effectLst/>
      </p:bgPr>
    </p:bg>
    <p:spTree>
      <p:nvGrpSpPr>
        <p:cNvPr id="1" name=""/>
        <p:cNvGrpSpPr/>
        <p:nvPr/>
      </p:nvGrpSpPr>
      <p:grpSpPr>
        <a:xfrm>
          <a:off x="0" y="0"/>
          <a:ext cx="0" cy="0"/>
          <a:chOff x="0" y="0"/>
          <a:chExt cx="0" cy="0"/>
        </a:xfrm>
      </p:grpSpPr>
      <p:sp>
        <p:nvSpPr>
          <p:cNvPr id="11" name="图片占位符 7"/>
          <p:cNvSpPr>
            <a:spLocks noGrp="1"/>
          </p:cNvSpPr>
          <p:nvPr>
            <p:ph type="pic" sz="quarter" idx="18" hasCustomPrompt="1"/>
          </p:nvPr>
        </p:nvSpPr>
        <p:spPr>
          <a:xfrm>
            <a:off x="1156953" y="1277258"/>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4" name="图片占位符 7"/>
          <p:cNvSpPr>
            <a:spLocks noGrp="1"/>
          </p:cNvSpPr>
          <p:nvPr>
            <p:ph type="pic" sz="quarter" idx="19" hasCustomPrompt="1"/>
          </p:nvPr>
        </p:nvSpPr>
        <p:spPr>
          <a:xfrm>
            <a:off x="4505830" y="1277258"/>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17" name="图片占位符 7"/>
          <p:cNvSpPr>
            <a:spLocks noGrp="1"/>
          </p:cNvSpPr>
          <p:nvPr>
            <p:ph type="pic" sz="quarter" idx="20" hasCustomPrompt="1"/>
          </p:nvPr>
        </p:nvSpPr>
        <p:spPr>
          <a:xfrm>
            <a:off x="7854707" y="1277257"/>
            <a:ext cx="3148348" cy="3145730"/>
          </a:xfrm>
          <a:solidFill>
            <a:schemeClr val="bg1"/>
          </a:solidFill>
          <a:ln w="31750">
            <a:noFill/>
            <a:miter lim="800000"/>
          </a:ln>
          <a:effectLst>
            <a:outerShdw blurRad="50800" dist="38100" dir="8100000" algn="tr" rotWithShape="0">
              <a:prstClr val="black">
                <a:alpha val="40000"/>
              </a:prstClr>
            </a:outerShdw>
          </a:effectLst>
        </p:spPr>
        <p:txBody>
          <a:bodyPr anchor="ctr">
            <a:normAutofit/>
          </a:bodyPr>
          <a:lstStyle>
            <a:lvl1pPr algn="ctr">
              <a:defRPr sz="2000">
                <a:solidFill>
                  <a:srgbClr val="3C3C3C"/>
                </a:solidFill>
                <a:latin typeface="微软雅黑" panose="020B0503020204020204" pitchFamily="34" charset="-122"/>
                <a:ea typeface="微软雅黑" panose="020B0503020204020204" pitchFamily="34" charset="-122"/>
              </a:defRPr>
            </a:lvl1pPr>
          </a:lstStyle>
          <a:p>
            <a:r>
              <a:rPr lang="zh-CN" altLang="en-US" dirty="0"/>
              <a:t>单击添加图片</a:t>
            </a:r>
            <a:endParaRPr lang="zh-CN" altLang="en-US" dirty="0"/>
          </a:p>
        </p:txBody>
      </p:sp>
      <p:sp>
        <p:nvSpPr>
          <p:cNvPr id="23" name="内容占位符 2"/>
          <p:cNvSpPr>
            <a:spLocks noGrp="1"/>
          </p:cNvSpPr>
          <p:nvPr>
            <p:ph idx="17"/>
          </p:nvPr>
        </p:nvSpPr>
        <p:spPr>
          <a:xfrm>
            <a:off x="1124187" y="4441387"/>
            <a:ext cx="3217625"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4" name="内容占位符 2"/>
          <p:cNvSpPr>
            <a:spLocks noGrp="1"/>
          </p:cNvSpPr>
          <p:nvPr>
            <p:ph idx="21"/>
          </p:nvPr>
        </p:nvSpPr>
        <p:spPr>
          <a:xfrm>
            <a:off x="4467226" y="4441387"/>
            <a:ext cx="3219392"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5" name="内容占位符 2"/>
          <p:cNvSpPr>
            <a:spLocks noGrp="1"/>
          </p:cNvSpPr>
          <p:nvPr>
            <p:ph idx="22"/>
          </p:nvPr>
        </p:nvSpPr>
        <p:spPr>
          <a:xfrm>
            <a:off x="7812033" y="4441387"/>
            <a:ext cx="3223566" cy="1883848"/>
          </a:xfrm>
          <a:solidFill>
            <a:srgbClr val="3C3C3C"/>
          </a:solidFill>
          <a:ln w="63500">
            <a:noFill/>
            <a:miter lim="800000"/>
          </a:ln>
          <a:effectLst>
            <a:outerShdw blurRad="50800" dist="38100" dir="8100000" algn="tr" rotWithShape="0">
              <a:prstClr val="black">
                <a:alpha val="40000"/>
              </a:prstClr>
            </a:outerShdw>
          </a:effectLst>
        </p:spPr>
        <p:txBody>
          <a:bodyPr>
            <a:normAutofit/>
          </a:bodyPr>
          <a:lstStyle>
            <a:lvl1pPr marL="228600" indent="-228600">
              <a:buSzPct val="120000"/>
              <a:buFontTx/>
              <a:buBlip>
                <a:blip r:embed="rId3"/>
              </a:buBlip>
              <a:defRPr sz="2000">
                <a:solidFill>
                  <a:schemeClr val="bg1"/>
                </a:solidFill>
                <a:latin typeface="微软雅黑" panose="020B0503020204020204" pitchFamily="34" charset="-122"/>
                <a:ea typeface="微软雅黑" panose="020B0503020204020204" pitchFamily="34" charset="-122"/>
              </a:defRPr>
            </a:lvl1pPr>
            <a:lvl2pPr marL="685800" indent="-228600">
              <a:buSzPct val="120000"/>
              <a:buFontTx/>
              <a:buBlip>
                <a:blip r:embed="rId4"/>
              </a:buBlip>
              <a:defRPr sz="1800">
                <a:solidFill>
                  <a:schemeClr val="bg1"/>
                </a:solidFill>
                <a:latin typeface="微软雅黑" panose="020B0503020204020204" pitchFamily="34" charset="-122"/>
                <a:ea typeface="微软雅黑" panose="020B0503020204020204" pitchFamily="34" charset="-122"/>
              </a:defRPr>
            </a:lvl2pPr>
            <a:lvl3pPr marL="1143000" indent="-228600">
              <a:buSzPct val="120000"/>
              <a:buFontTx/>
              <a:buBlip>
                <a:blip r:embed="rId5"/>
              </a:buBlip>
              <a:defRPr sz="1600">
                <a:solidFill>
                  <a:schemeClr val="bg1"/>
                </a:solidFill>
                <a:latin typeface="微软雅黑" panose="020B0503020204020204" pitchFamily="34" charset="-122"/>
                <a:ea typeface="微软雅黑" panose="020B0503020204020204" pitchFamily="34" charset="-122"/>
              </a:defRPr>
            </a:lvl3pPr>
            <a:lvl4pPr marL="1714500" indent="-342900">
              <a:buFont typeface="+mj-ea"/>
              <a:buAutoNum type="circleNumDbPlain"/>
              <a:defRPr sz="1400">
                <a:solidFill>
                  <a:schemeClr val="bg1"/>
                </a:solidFill>
                <a:latin typeface="微软雅黑" panose="020B0503020204020204" pitchFamily="34" charset="-122"/>
                <a:ea typeface="微软雅黑" panose="020B0503020204020204" pitchFamily="34" charset="-122"/>
              </a:defRPr>
            </a:lvl4pPr>
            <a:lvl5pPr>
              <a:defRPr sz="1400">
                <a:solidFill>
                  <a:schemeClr val="bg1"/>
                </a:solidFill>
                <a:latin typeface="微软雅黑" panose="020B0503020204020204" pitchFamily="34" charset="-122"/>
                <a:ea typeface="微软雅黑" panose="020B0503020204020204" pitchFamily="34" charset="-122"/>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9" name="标题 1"/>
          <p:cNvSpPr>
            <a:spLocks noGrp="1"/>
          </p:cNvSpPr>
          <p:nvPr>
            <p:ph type="title"/>
          </p:nvPr>
        </p:nvSpPr>
        <p:spPr>
          <a:xfrm>
            <a:off x="1156953" y="377895"/>
            <a:ext cx="9846102" cy="792000"/>
          </a:xfrm>
        </p:spPr>
        <p:txBody>
          <a:bodyPr/>
          <a:lstStyle>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558A7-513C-47BE-9B6D-29FE45CBE40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FE8B8F-0AD3-4B91-89A9-EA0C1FE9243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18.png"/><Relationship Id="rId1"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550285" y="1703070"/>
            <a:ext cx="8933180" cy="2098040"/>
          </a:xfrm>
        </p:spPr>
        <p:txBody>
          <a:bodyPr/>
          <a:lstStyle/>
          <a:p>
            <a:r>
              <a:rPr lang="en-US" altLang="zh-CN" dirty="0"/>
              <a:t>Computer algorithm based medicine design </a:t>
            </a:r>
            <a:endParaRPr lang="zh-CN" altLang="en-US" dirty="0"/>
          </a:p>
        </p:txBody>
      </p:sp>
      <p:sp>
        <p:nvSpPr>
          <p:cNvPr id="3" name="副标题 2"/>
          <p:cNvSpPr>
            <a:spLocks noGrp="1"/>
          </p:cNvSpPr>
          <p:nvPr>
            <p:ph type="subTitle" idx="1"/>
          </p:nvPr>
        </p:nvSpPr>
        <p:spPr>
          <a:xfrm>
            <a:off x="4976190" y="4167809"/>
            <a:ext cx="7159887" cy="396934"/>
          </a:xfrm>
        </p:spPr>
        <p:txBody>
          <a:bodyPr>
            <a:normAutofit fontScale="55000" lnSpcReduction="20000"/>
          </a:bodyPr>
          <a:lstStyle/>
          <a:p>
            <a:r>
              <a:rPr lang="en-US" altLang="zh-CN" dirty="0"/>
              <a:t>Group</a:t>
            </a:r>
            <a:r>
              <a:rPr lang="zh-CN" altLang="en-US" dirty="0"/>
              <a:t> </a:t>
            </a:r>
            <a:r>
              <a:rPr lang="en-US" altLang="zh-CN" dirty="0"/>
              <a:t>members:</a:t>
            </a:r>
            <a:r>
              <a:rPr lang="zh-CN" altLang="en-US" dirty="0"/>
              <a:t>       </a:t>
            </a:r>
            <a:r>
              <a:rPr lang="en-US" altLang="zh-CN" dirty="0"/>
              <a:t>Ouyang </a:t>
            </a:r>
            <a:r>
              <a:rPr lang="en-US" altLang="zh-CN" dirty="0" err="1"/>
              <a:t>chenxi,Xu</a:t>
            </a:r>
            <a:r>
              <a:rPr lang="en-US" altLang="zh-CN" dirty="0"/>
              <a:t> </a:t>
            </a:r>
            <a:r>
              <a:rPr lang="en-US" altLang="zh-CN" dirty="0" err="1"/>
              <a:t>chuanshi,Wu</a:t>
            </a:r>
            <a:r>
              <a:rPr lang="en-US" altLang="zh-CN" dirty="0"/>
              <a:t> </a:t>
            </a:r>
            <a:r>
              <a:rPr lang="en-US" altLang="zh-CN" dirty="0" err="1"/>
              <a:t>Haotian,Xing</a:t>
            </a:r>
            <a:r>
              <a:rPr lang="en-US" altLang="zh-CN" dirty="0"/>
              <a:t> </a:t>
            </a:r>
            <a:r>
              <a:rPr lang="en-US" altLang="zh-CN" dirty="0" err="1"/>
              <a:t>chengjie</a:t>
            </a:r>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4002157" y="2153478"/>
            <a:ext cx="7825409" cy="2544445"/>
          </a:xfrm>
        </p:spPr>
        <p:txBody>
          <a:bodyPr/>
          <a:lstStyle/>
          <a:p>
            <a:r>
              <a:rPr lang="en-US" altLang="zh-CN" b="1" dirty="0">
                <a:latin typeface="等线 Light" panose="02010600030101010101" pitchFamily="2" charset="-122"/>
                <a:ea typeface="等线 Light" panose="02010600030101010101" pitchFamily="2" charset="-122"/>
              </a:rPr>
              <a:t>Computer algorithm-based drug design refers to the use of various computational methods (such as machine learning, molecular modeling, and optimization algorithms) to identify potential drug candidates, predict their biological activity, and optimize their structures, all while reducing time and cost.</a:t>
            </a:r>
            <a:endParaRPr lang="en-US" altLang="zh-CN" b="1" dirty="0">
              <a:latin typeface="等线 Light" panose="02010600030101010101" pitchFamily="2" charset="-122"/>
              <a:ea typeface="等线 Light" panose="02010600030101010101" pitchFamily="2" charset="-122"/>
            </a:endParaRPr>
          </a:p>
          <a:p>
            <a:endParaRPr lang="en-US" altLang="zh-CN" b="1" dirty="0">
              <a:latin typeface="等线 Light" panose="02010600030101010101" pitchFamily="2" charset="-122"/>
              <a:ea typeface="等线 Light" panose="02010600030101010101" pitchFamily="2" charset="-122"/>
            </a:endParaRPr>
          </a:p>
        </p:txBody>
      </p:sp>
      <p:sp>
        <p:nvSpPr>
          <p:cNvPr id="3" name="标题 2"/>
          <p:cNvSpPr>
            <a:spLocks noGrp="1"/>
          </p:cNvSpPr>
          <p:nvPr>
            <p:ph type="title"/>
          </p:nvPr>
        </p:nvSpPr>
        <p:spPr>
          <a:xfrm>
            <a:off x="1785032" y="377895"/>
            <a:ext cx="9346794" cy="792000"/>
          </a:xfrm>
        </p:spPr>
        <p:txBody>
          <a:bodyPr>
            <a:normAutofit fontScale="90000"/>
          </a:bodyPr>
          <a:lstStyle/>
          <a:p>
            <a:r>
              <a:rPr lang="en-US" altLang="zh-CN" dirty="0"/>
              <a:t>Introduction to Computer Algorithm-Based Medicine Design</a:t>
            </a:r>
            <a:endParaRPr lang="en-US" altLang="zh-CN"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51791" y="1812234"/>
            <a:ext cx="3392557" cy="339255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915795" y="377825"/>
            <a:ext cx="9505950" cy="791845"/>
          </a:xfrm>
        </p:spPr>
        <p:txBody>
          <a:bodyPr>
            <a:normAutofit fontScale="90000"/>
          </a:bodyPr>
          <a:lstStyle/>
          <a:p>
            <a:r>
              <a:rPr lang="en-US" altLang="zh-CN" dirty="0"/>
              <a:t>Benefits of Computer Algorithm-Based Medicine Design</a:t>
            </a:r>
            <a:endParaRPr lang="en-US" altLang="zh-CN" dirty="0"/>
          </a:p>
        </p:txBody>
      </p:sp>
      <p:sp>
        <p:nvSpPr>
          <p:cNvPr id="7" name="文本框 6"/>
          <p:cNvSpPr txBox="1"/>
          <p:nvPr/>
        </p:nvSpPr>
        <p:spPr>
          <a:xfrm>
            <a:off x="0" y="1894840"/>
            <a:ext cx="4250055" cy="1198880"/>
          </a:xfrm>
          <a:prstGeom prst="rect">
            <a:avLst/>
          </a:prstGeom>
          <a:noFill/>
        </p:spPr>
        <p:txBody>
          <a:bodyPr wrap="square" rtlCol="0">
            <a:spAutoFit/>
          </a:bodyPr>
          <a:lstStyle/>
          <a:p>
            <a:r>
              <a:rPr lang="en-US" altLang="zh-CN" sz="2400" b="1" dirty="0">
                <a:latin typeface="+mj-lt"/>
              </a:rPr>
              <a:t>Generated circRNA exhibited enhanced in vitro stability and protein expression</a:t>
            </a:r>
            <a:endParaRPr lang="en-US" altLang="zh-CN" sz="2400" b="1" dirty="0">
              <a:latin typeface="+mj-lt"/>
            </a:endParaRPr>
          </a:p>
        </p:txBody>
      </p:sp>
      <p:sp>
        <p:nvSpPr>
          <p:cNvPr id="9" name="文本框 8"/>
          <p:cNvSpPr txBox="1"/>
          <p:nvPr/>
        </p:nvSpPr>
        <p:spPr>
          <a:xfrm>
            <a:off x="4058920" y="1894840"/>
            <a:ext cx="3878580" cy="1198880"/>
          </a:xfrm>
          <a:prstGeom prst="rect">
            <a:avLst/>
          </a:prstGeom>
          <a:noFill/>
        </p:spPr>
        <p:txBody>
          <a:bodyPr wrap="square" rtlCol="0">
            <a:spAutoFit/>
          </a:bodyPr>
          <a:lstStyle/>
          <a:p>
            <a:r>
              <a:rPr lang="en-US" altLang="zh-CN" sz="2400" b="1" dirty="0">
                <a:latin typeface="+mj-lt"/>
              </a:rPr>
              <a:t>LPP delivery system efficiently delivered circRNA in vitro and in vivo</a:t>
            </a:r>
            <a:endParaRPr lang="en-US" altLang="zh-CN" sz="2400" b="1" dirty="0">
              <a:latin typeface="+mj-lt"/>
            </a:endParaRPr>
          </a:p>
        </p:txBody>
      </p:sp>
      <p:sp>
        <p:nvSpPr>
          <p:cNvPr id="10" name="文本框 9"/>
          <p:cNvSpPr txBox="1"/>
          <p:nvPr/>
        </p:nvSpPr>
        <p:spPr>
          <a:xfrm>
            <a:off x="8024191" y="1895061"/>
            <a:ext cx="4293703" cy="1568450"/>
          </a:xfrm>
          <a:prstGeom prst="rect">
            <a:avLst/>
          </a:prstGeom>
          <a:noFill/>
        </p:spPr>
        <p:txBody>
          <a:bodyPr wrap="square" rtlCol="0">
            <a:spAutoFit/>
          </a:bodyPr>
          <a:lstStyle/>
          <a:p>
            <a:r>
              <a:rPr lang="en-US" altLang="zh-CN" sz="2400" b="1" dirty="0">
                <a:latin typeface="+mj-lt"/>
              </a:rPr>
              <a:t>circDesign-generated circRNA rabies vaccine demonstrated superior in vitro sta_x0002_bility and in vivo performancet</a:t>
            </a:r>
            <a:endParaRPr lang="zh-CN" altLang="en-US" sz="2400" b="1" dirty="0">
              <a:latin typeface="+mj-lt"/>
            </a:endParaRPr>
          </a:p>
        </p:txBody>
      </p:sp>
      <p:pic>
        <p:nvPicPr>
          <p:cNvPr id="3" name="图片 2" descr="Engineering+circular+RNA+medicines_07"/>
          <p:cNvPicPr>
            <a:picLocks noChangeAspect="1"/>
          </p:cNvPicPr>
          <p:nvPr/>
        </p:nvPicPr>
        <p:blipFill>
          <a:blip r:embed="rId1"/>
          <a:srcRect l="-579" t="10333" r="-394" b="44611"/>
          <a:stretch>
            <a:fillRect/>
          </a:stretch>
        </p:blipFill>
        <p:spPr>
          <a:xfrm>
            <a:off x="873125" y="3093720"/>
            <a:ext cx="6259195" cy="371348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430" y="377825"/>
            <a:ext cx="11545570" cy="791845"/>
          </a:xfrm>
        </p:spPr>
        <p:txBody>
          <a:bodyPr>
            <a:normAutofit fontScale="90000"/>
          </a:bodyPr>
          <a:lstStyle/>
          <a:p>
            <a:r>
              <a:rPr lang="en-US" altLang="zh-CN" dirty="0"/>
              <a:t>Challenges and Limitations of Computer Algorithm-Based Medicine Design</a:t>
            </a:r>
            <a:endParaRPr lang="en-US" altLang="zh-CN" dirty="0"/>
          </a:p>
        </p:txBody>
      </p:sp>
      <p:sp>
        <p:nvSpPr>
          <p:cNvPr id="8" name="文本框 7"/>
          <p:cNvSpPr txBox="1"/>
          <p:nvPr/>
        </p:nvSpPr>
        <p:spPr>
          <a:xfrm>
            <a:off x="129540" y="2513330"/>
            <a:ext cx="5193030" cy="3969385"/>
          </a:xfrm>
          <a:prstGeom prst="rect">
            <a:avLst/>
          </a:prstGeom>
          <a:noFill/>
        </p:spPr>
        <p:txBody>
          <a:bodyPr wrap="square" rtlCol="0">
            <a:spAutoFit/>
          </a:bodyPr>
          <a:p>
            <a:r>
              <a:rPr lang="zh-CN" altLang="en-US">
                <a:latin typeface="Arial" panose="020B0604020202020204" pitchFamily="34" charset="0"/>
                <a:cs typeface="Arial" panose="020B0604020202020204" pitchFamily="34" charset="0"/>
              </a:rPr>
              <a:t>A primary limitation of the current work is that our optimization focuses on a single coding sequence (CDS)without further refinement of other critical regions, such as the IRES itself. At present, the de novo designof an efficient IRES motif is challenging because virally or cellularly derived IRES elements are generallysensitive to deletions, mutations, or insertions. Their multiple domains must remain properly folded to recruit the translation pre-initiation complex and assemble a functional ribosome. Consequently, we have not</a:t>
            </a:r>
            <a:endParaRPr lang="zh-CN" altLang="en-US">
              <a:latin typeface="Arial" panose="020B0604020202020204" pitchFamily="34" charset="0"/>
              <a:cs typeface="Arial" panose="020B0604020202020204" pitchFamily="34" charset="0"/>
            </a:endParaRPr>
          </a:p>
          <a:p>
            <a:r>
              <a:rPr lang="zh-CN" altLang="en-US">
                <a:latin typeface="Arial" panose="020B0604020202020204" pitchFamily="34" charset="0"/>
                <a:cs typeface="Arial" panose="020B0604020202020204" pitchFamily="34" charset="0"/>
              </a:rPr>
              <a:t>yet incorporated direct design of the IRES region in circDesign. </a:t>
            </a:r>
            <a:endParaRPr lang="zh-CN" altLang="en-US">
              <a:latin typeface="Arial" panose="020B0604020202020204" pitchFamily="34" charset="0"/>
              <a:cs typeface="Arial" panose="020B0604020202020204" pitchFamily="34" charset="0"/>
            </a:endParaRPr>
          </a:p>
        </p:txBody>
      </p:sp>
      <p:sp>
        <p:nvSpPr>
          <p:cNvPr id="10" name="文本框 9"/>
          <p:cNvSpPr txBox="1"/>
          <p:nvPr/>
        </p:nvSpPr>
        <p:spPr>
          <a:xfrm>
            <a:off x="572135" y="1717675"/>
            <a:ext cx="4808855" cy="706755"/>
          </a:xfrm>
          <a:prstGeom prst="rect">
            <a:avLst/>
          </a:prstGeom>
          <a:noFill/>
        </p:spPr>
        <p:txBody>
          <a:bodyPr wrap="square" rtlCol="0">
            <a:spAutoFit/>
          </a:bodyPr>
          <a:p>
            <a:r>
              <a:rPr lang="zh-CN" altLang="en-US"/>
              <a:t> </a:t>
            </a:r>
            <a:r>
              <a:rPr lang="zh-CN" altLang="en-US" sz="2000" b="1">
                <a:latin typeface="Arial" panose="020B0604020202020204" pitchFamily="34" charset="0"/>
                <a:cs typeface="Arial" panose="020B0604020202020204" pitchFamily="34" charset="0"/>
              </a:rPr>
              <a:t>focuses on a single coding sequence (CDS)</a:t>
            </a:r>
            <a:endParaRPr lang="zh-CN" altLang="en-US" sz="2000" b="1">
              <a:latin typeface="Arial" panose="020B0604020202020204" pitchFamily="34" charset="0"/>
              <a:cs typeface="Arial" panose="020B0604020202020204" pitchFamily="34" charset="0"/>
            </a:endParaRPr>
          </a:p>
        </p:txBody>
      </p:sp>
      <p:sp>
        <p:nvSpPr>
          <p:cNvPr id="11" name="文本框 10"/>
          <p:cNvSpPr txBox="1"/>
          <p:nvPr/>
        </p:nvSpPr>
        <p:spPr>
          <a:xfrm>
            <a:off x="6729730" y="1804035"/>
            <a:ext cx="5417820" cy="398780"/>
          </a:xfrm>
          <a:prstGeom prst="rect">
            <a:avLst/>
          </a:prstGeom>
          <a:noFill/>
        </p:spPr>
        <p:txBody>
          <a:bodyPr wrap="square" rtlCol="0">
            <a:spAutoFit/>
          </a:bodyPr>
          <a:p>
            <a:r>
              <a:rPr lang="en-US" altLang="zh-CN" sz="2000" b="1">
                <a:latin typeface="Arial" panose="020B0604020202020204" pitchFamily="34" charset="0"/>
                <a:cs typeface="Arial" panose="020B0604020202020204" pitchFamily="34" charset="0"/>
              </a:rPr>
              <a:t>lack of  chemically modified nucleotides</a:t>
            </a:r>
            <a:endParaRPr lang="en-US" altLang="zh-CN" sz="2000" b="1">
              <a:latin typeface="Arial" panose="020B0604020202020204" pitchFamily="34" charset="0"/>
              <a:cs typeface="Arial" panose="020B0604020202020204" pitchFamily="34" charset="0"/>
            </a:endParaRPr>
          </a:p>
        </p:txBody>
      </p:sp>
      <p:sp>
        <p:nvSpPr>
          <p:cNvPr id="12" name="文本框 11"/>
          <p:cNvSpPr txBox="1"/>
          <p:nvPr/>
        </p:nvSpPr>
        <p:spPr>
          <a:xfrm>
            <a:off x="6562090" y="2630805"/>
            <a:ext cx="5374640" cy="3415030"/>
          </a:xfrm>
          <a:prstGeom prst="rect">
            <a:avLst/>
          </a:prstGeom>
          <a:noFill/>
        </p:spPr>
        <p:txBody>
          <a:bodyPr wrap="square" rtlCol="0">
            <a:spAutoFit/>
          </a:bodyPr>
          <a:p>
            <a:r>
              <a:rPr lang="zh-CN" altLang="en-US"/>
              <a:t> </a:t>
            </a:r>
            <a:r>
              <a:rPr lang="en-US" altLang="zh-CN">
                <a:latin typeface="Arial" panose="020B0604020202020204" pitchFamily="34" charset="0"/>
                <a:cs typeface="Arial" panose="020B0604020202020204" pitchFamily="34" charset="0"/>
              </a:rPr>
              <a:t>T</a:t>
            </a:r>
            <a:r>
              <a:rPr lang="zh-CN" altLang="en-US">
                <a:latin typeface="Arial" panose="020B0604020202020204" pitchFamily="34" charset="0"/>
                <a:cs typeface="Arial" panose="020B0604020202020204" pitchFamily="34" charset="0"/>
              </a:rPr>
              <a:t>o IRES-driven translation from circRNA, N6</a:t>
            </a:r>
            <a:endParaRPr lang="zh-CN" altLang="en-US">
              <a:latin typeface="Arial" panose="020B0604020202020204" pitchFamily="34" charset="0"/>
              <a:cs typeface="Arial" panose="020B0604020202020204" pitchFamily="34" charset="0"/>
            </a:endParaRPr>
          </a:p>
          <a:p>
            <a:r>
              <a:rPr lang="zh-CN" altLang="en-US">
                <a:latin typeface="Arial" panose="020B0604020202020204" pitchFamily="34" charset="0"/>
                <a:cs typeface="Arial" panose="020B0604020202020204" pitchFamily="34" charset="0"/>
              </a:rPr>
              <a:t>-methyladenosine modification upstream of the</a:t>
            </a:r>
            <a:endParaRPr lang="zh-CN" altLang="en-US">
              <a:latin typeface="Arial" panose="020B0604020202020204" pitchFamily="34" charset="0"/>
              <a:cs typeface="Arial" panose="020B0604020202020204" pitchFamily="34" charset="0"/>
            </a:endParaRPr>
          </a:p>
          <a:p>
            <a:r>
              <a:rPr lang="zh-CN" altLang="en-US">
                <a:latin typeface="Arial" panose="020B0604020202020204" pitchFamily="34" charset="0"/>
                <a:cs typeface="Arial" panose="020B0604020202020204" pitchFamily="34" charset="0"/>
              </a:rPr>
              <a:t>CDS has been reported to enhance both translation and stability 31. Although incorporating chemically</a:t>
            </a:r>
            <a:endParaRPr lang="zh-CN" altLang="en-US">
              <a:latin typeface="Arial" panose="020B0604020202020204" pitchFamily="34" charset="0"/>
              <a:cs typeface="Arial" panose="020B0604020202020204" pitchFamily="34" charset="0"/>
            </a:endParaRPr>
          </a:p>
          <a:p>
            <a:r>
              <a:rPr lang="zh-CN" altLang="en-US">
                <a:latin typeface="Arial" panose="020B0604020202020204" pitchFamily="34" charset="0"/>
                <a:cs typeface="Arial" panose="020B0604020202020204" pitchFamily="34" charset="0"/>
              </a:rPr>
              <a:t>modified nucleotides could further broaden the potential of circRNA, we have not yet included these modifications in our current approach. Once explored and validated experimentally, such modifications can be</a:t>
            </a:r>
            <a:endParaRPr lang="zh-CN" altLang="en-US">
              <a:latin typeface="Arial" panose="020B0604020202020204" pitchFamily="34" charset="0"/>
              <a:cs typeface="Arial" panose="020B0604020202020204" pitchFamily="34" charset="0"/>
            </a:endParaRPr>
          </a:p>
          <a:p>
            <a:r>
              <a:rPr lang="zh-CN" altLang="en-US">
                <a:latin typeface="Arial" panose="020B0604020202020204" pitchFamily="34" charset="0"/>
                <a:cs typeface="Arial" panose="020B0604020202020204" pitchFamily="34" charset="0"/>
              </a:rPr>
              <a:t>seamlessly integrated to optimize the design process.</a:t>
            </a:r>
            <a:endParaRPr lang="zh-CN" altLang="en-US">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2706058" y="753303"/>
            <a:ext cx="8607198" cy="792000"/>
          </a:xfrm>
        </p:spPr>
        <p:txBody>
          <a:bodyPr/>
          <a:lstStyle/>
          <a:p>
            <a:r>
              <a:rPr lang="en-US" altLang="zh-CN" dirty="0"/>
              <a:t>Conclusion</a:t>
            </a:r>
            <a:endParaRPr lang="zh-CN" altLang="en-US" dirty="0"/>
          </a:p>
        </p:txBody>
      </p:sp>
      <p:sp>
        <p:nvSpPr>
          <p:cNvPr id="9" name="文本框 8"/>
          <p:cNvSpPr txBox="1"/>
          <p:nvPr/>
        </p:nvSpPr>
        <p:spPr>
          <a:xfrm>
            <a:off x="3843132" y="2252869"/>
            <a:ext cx="7964556" cy="2676525"/>
          </a:xfrm>
          <a:prstGeom prst="rect">
            <a:avLst/>
          </a:prstGeom>
          <a:noFill/>
        </p:spPr>
        <p:txBody>
          <a:bodyPr wrap="square" rtlCol="0">
            <a:spAutoFit/>
          </a:bodyPr>
          <a:lstStyle/>
          <a:p>
            <a:r>
              <a:rPr lang="en-US" altLang="zh-CN" sz="2400"/>
              <a:t>Computer algorithm-based medicine design uses tools like molecular modeling, AI, and simulations to speed up drug discovery and reduce costs. It helps predict how drugs interact with targets, screen compounds, and design new molecules. While challenges like data quality and complexity remain, this method is becoming essential for developing faster, cheaper, and more personalized treatments.</a:t>
            </a:r>
            <a:endParaRPr lang="en-US" altLang="zh-CN" sz="2400"/>
          </a:p>
        </p:txBody>
      </p:sp>
      <p:pic>
        <p:nvPicPr>
          <p:cNvPr id="11" name="图片 1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61247"/>
            <a:ext cx="3600450" cy="2571750"/>
          </a:xfrm>
          <a:prstGeom prst="rect">
            <a:avLst/>
          </a:prstGeom>
        </p:spPr>
      </p:pic>
      <p:pic>
        <p:nvPicPr>
          <p:cNvPr id="12" name="图片 11"/>
          <p:cNvPicPr>
            <a:picLocks noChangeAspect="1"/>
          </p:cNvPicPr>
          <p:nvPr/>
        </p:nvPicPr>
        <p:blipFill>
          <a:blip r:embed="rId2"/>
          <a:stretch>
            <a:fillRect/>
          </a:stretch>
        </p:blipFill>
        <p:spPr>
          <a:xfrm>
            <a:off x="0" y="3932997"/>
            <a:ext cx="3600450" cy="2171700"/>
          </a:xfrm>
          <a:prstGeom prst="rect">
            <a:avLst/>
          </a:prstGeom>
        </p:spPr>
      </p:pic>
    </p:spTree>
  </p:cSld>
  <p:clrMapOvr>
    <a:masterClrMapping/>
  </p:clrMapOvr>
</p:sld>
</file>

<file path=ppt/tags/tag1.xml><?xml version="1.0" encoding="utf-8"?>
<p:tagLst xmlns:p="http://schemas.openxmlformats.org/presentationml/2006/main">
  <p:tag name="KSO_WPP_MARK_KEY" val="393a652d-534f-4f21-95b9-243f8e9d1df8"/>
  <p:tag name="COMMONDATA" val="eyJoZGlkIjoiYTkwOTQ4ZTNjY2FiMjUxZGQ1YjZlMDkwYTVlNDFlODIifQ=="/>
</p:tagLst>
</file>

<file path=ppt/theme/theme1.xml><?xml version="1.0" encoding="utf-8"?>
<a:theme xmlns:a="http://schemas.openxmlformats.org/drawingml/2006/main" name="Office 主题">
  <a:themeElements>
    <a:clrScheme name="science students">
      <a:dk1>
        <a:sysClr val="windowText" lastClr="000000"/>
      </a:dk1>
      <a:lt1>
        <a:sysClr val="window" lastClr="FFFFFF"/>
      </a:lt1>
      <a:dk2>
        <a:srgbClr val="44546A"/>
      </a:dk2>
      <a:lt2>
        <a:srgbClr val="FADC2B"/>
      </a:lt2>
      <a:accent1>
        <a:srgbClr val="ED1C24"/>
      </a:accent1>
      <a:accent2>
        <a:srgbClr val="3C3C3C"/>
      </a:accent2>
      <a:accent3>
        <a:srgbClr val="646464"/>
      </a:accent3>
      <a:accent4>
        <a:srgbClr val="8C8C8C"/>
      </a:accent4>
      <a:accent5>
        <a:srgbClr val="B4B4B4"/>
      </a:accent5>
      <a:accent6>
        <a:srgbClr val="9B9B9B"/>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科学项目演示文稿(宽屏)</Template>
  <TotalTime>0</TotalTime>
  <Words>2392</Words>
  <Application>WPS 演示</Application>
  <PresentationFormat>宽屏</PresentationFormat>
  <Paragraphs>36</Paragraphs>
  <Slides>5</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5</vt:i4>
      </vt:variant>
    </vt:vector>
  </HeadingPairs>
  <TitlesOfParts>
    <vt:vector size="14" baseType="lpstr">
      <vt:lpstr>Arial</vt:lpstr>
      <vt:lpstr>宋体</vt:lpstr>
      <vt:lpstr>Wingdings</vt:lpstr>
      <vt:lpstr>微软雅黑</vt:lpstr>
      <vt:lpstr>等线 Light</vt:lpstr>
      <vt:lpstr>Arial Unicode MS</vt:lpstr>
      <vt:lpstr>Calibri Light</vt:lpstr>
      <vt:lpstr>Calibri</vt:lpstr>
      <vt:lpstr>Office 主题</vt:lpstr>
      <vt:lpstr>Computer algorithm based medicine design </vt:lpstr>
      <vt:lpstr>Introduction to Computer Algorithm-Based Medicine Design</vt:lpstr>
      <vt:lpstr>Benefits of Computer Algorithm-Based Medicine Design</vt:lpstr>
      <vt:lpstr>Challenges and Limitations of Computer Algorithm-Based Medicine Design</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川石 徐</dc:creator>
  <cp:lastModifiedBy>徐川川教授</cp:lastModifiedBy>
  <cp:revision>7</cp:revision>
  <dcterms:created xsi:type="dcterms:W3CDTF">2025-05-30T15:18:00Z</dcterms:created>
  <dcterms:modified xsi:type="dcterms:W3CDTF">2025-06-06T14:16:18Z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0x0101008D8B3457135D67479991424C624CBB4704002439B9162B2E88498A324BEFF3815221</vt:lpwstr>
  </property>
  <property fmtid="{D5CDD505-2E9C-101B-9397-08002B2CF9AE}" pid="3" name="ICV">
    <vt:lpwstr>BC013EFB470C4DDA960C39F293B4C643</vt:lpwstr>
  </property>
  <property fmtid="{D5CDD505-2E9C-101B-9397-08002B2CF9AE}" pid="4" name="KSOProductBuildVer">
    <vt:lpwstr>2052-11.1.0.12173</vt:lpwstr>
  </property>
</Properties>
</file>

<file path=docProps/thumbnail.jpeg>
</file>